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FF5B3-C73A-4FF0-8D03-E4117473172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38E4-E905-4F81-9C31-E28D21F571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403" t="22124" r="46753" b="1770"/>
          <a:stretch>
            <a:fillRect/>
          </a:stretch>
        </p:blipFill>
        <p:spPr bwMode="auto">
          <a:xfrm>
            <a:off x="1600200" y="0"/>
            <a:ext cx="7543800" cy="68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4950883" y="-76200"/>
            <a:ext cx="3850217" cy="7461250"/>
          </a:xfrm>
          <a:custGeom>
            <a:avLst/>
            <a:gdLst>
              <a:gd name="connsiteX0" fmla="*/ 3850217 w 3850217"/>
              <a:gd name="connsiteY0" fmla="*/ 0 h 7461250"/>
              <a:gd name="connsiteX1" fmla="*/ 2948517 w 3850217"/>
              <a:gd name="connsiteY1" fmla="*/ 1104900 h 7461250"/>
              <a:gd name="connsiteX2" fmla="*/ 3100917 w 3850217"/>
              <a:gd name="connsiteY2" fmla="*/ 1993900 h 7461250"/>
              <a:gd name="connsiteX3" fmla="*/ 2529417 w 3850217"/>
              <a:gd name="connsiteY3" fmla="*/ 2641600 h 7461250"/>
              <a:gd name="connsiteX4" fmla="*/ 2338917 w 3850217"/>
              <a:gd name="connsiteY4" fmla="*/ 3822700 h 7461250"/>
              <a:gd name="connsiteX5" fmla="*/ 218017 w 3850217"/>
              <a:gd name="connsiteY5" fmla="*/ 5181600 h 7461250"/>
              <a:gd name="connsiteX6" fmla="*/ 1030817 w 3850217"/>
              <a:gd name="connsiteY6" fmla="*/ 7099300 h 7461250"/>
              <a:gd name="connsiteX7" fmla="*/ 1297517 w 3850217"/>
              <a:gd name="connsiteY7" fmla="*/ 7353300 h 746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217" h="7461250">
                <a:moveTo>
                  <a:pt x="3850217" y="0"/>
                </a:moveTo>
                <a:cubicBezTo>
                  <a:pt x="3461808" y="386291"/>
                  <a:pt x="3073400" y="772583"/>
                  <a:pt x="2948517" y="1104900"/>
                </a:cubicBezTo>
                <a:cubicBezTo>
                  <a:pt x="2823634" y="1437217"/>
                  <a:pt x="3170767" y="1737783"/>
                  <a:pt x="3100917" y="1993900"/>
                </a:cubicBezTo>
                <a:cubicBezTo>
                  <a:pt x="3031067" y="2250017"/>
                  <a:pt x="2656417" y="2336800"/>
                  <a:pt x="2529417" y="2641600"/>
                </a:cubicBezTo>
                <a:cubicBezTo>
                  <a:pt x="2402417" y="2946400"/>
                  <a:pt x="2724150" y="3399367"/>
                  <a:pt x="2338917" y="3822700"/>
                </a:cubicBezTo>
                <a:cubicBezTo>
                  <a:pt x="1953684" y="4246033"/>
                  <a:pt x="436034" y="4635500"/>
                  <a:pt x="218017" y="5181600"/>
                </a:cubicBezTo>
                <a:cubicBezTo>
                  <a:pt x="0" y="5727700"/>
                  <a:pt x="850900" y="6737350"/>
                  <a:pt x="1030817" y="7099300"/>
                </a:cubicBezTo>
                <a:cubicBezTo>
                  <a:pt x="1210734" y="7461250"/>
                  <a:pt x="1254125" y="7407275"/>
                  <a:pt x="1297517" y="73533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7289800" y="3746501"/>
            <a:ext cx="406400" cy="368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4"/>
          </p:cNvCxnSpPr>
          <p:nvPr/>
        </p:nvCxnSpPr>
        <p:spPr>
          <a:xfrm flipH="1" flipV="1">
            <a:off x="6934200" y="3352800"/>
            <a:ext cx="355600" cy="393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15200" y="4050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Asia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Europe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878667" y="2921000"/>
            <a:ext cx="2480733" cy="2508250"/>
          </a:xfrm>
          <a:custGeom>
            <a:avLst/>
            <a:gdLst>
              <a:gd name="connsiteX0" fmla="*/ 372533 w 2480733"/>
              <a:gd name="connsiteY0" fmla="*/ 0 h 2508250"/>
              <a:gd name="connsiteX1" fmla="*/ 423333 w 2480733"/>
              <a:gd name="connsiteY1" fmla="*/ 381000 h 2508250"/>
              <a:gd name="connsiteX2" fmla="*/ 42333 w 2480733"/>
              <a:gd name="connsiteY2" fmla="*/ 584200 h 2508250"/>
              <a:gd name="connsiteX3" fmla="*/ 169333 w 2480733"/>
              <a:gd name="connsiteY3" fmla="*/ 990600 h 2508250"/>
              <a:gd name="connsiteX4" fmla="*/ 702733 w 2480733"/>
              <a:gd name="connsiteY4" fmla="*/ 1689100 h 2508250"/>
              <a:gd name="connsiteX5" fmla="*/ 1210733 w 2480733"/>
              <a:gd name="connsiteY5" fmla="*/ 2133600 h 2508250"/>
              <a:gd name="connsiteX6" fmla="*/ 1413933 w 2480733"/>
              <a:gd name="connsiteY6" fmla="*/ 2362200 h 2508250"/>
              <a:gd name="connsiteX7" fmla="*/ 2277533 w 2480733"/>
              <a:gd name="connsiteY7" fmla="*/ 2489200 h 2508250"/>
              <a:gd name="connsiteX8" fmla="*/ 2480733 w 2480733"/>
              <a:gd name="connsiteY8" fmla="*/ 2476500 h 25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0733" h="2508250">
                <a:moveTo>
                  <a:pt x="372533" y="0"/>
                </a:moveTo>
                <a:cubicBezTo>
                  <a:pt x="425449" y="141816"/>
                  <a:pt x="478366" y="283633"/>
                  <a:pt x="423333" y="381000"/>
                </a:cubicBezTo>
                <a:cubicBezTo>
                  <a:pt x="368300" y="478367"/>
                  <a:pt x="84666" y="482600"/>
                  <a:pt x="42333" y="584200"/>
                </a:cubicBezTo>
                <a:cubicBezTo>
                  <a:pt x="0" y="685800"/>
                  <a:pt x="59266" y="806450"/>
                  <a:pt x="169333" y="990600"/>
                </a:cubicBezTo>
                <a:cubicBezTo>
                  <a:pt x="279400" y="1174750"/>
                  <a:pt x="529166" y="1498600"/>
                  <a:pt x="702733" y="1689100"/>
                </a:cubicBezTo>
                <a:cubicBezTo>
                  <a:pt x="876300" y="1879600"/>
                  <a:pt x="1092200" y="2021417"/>
                  <a:pt x="1210733" y="2133600"/>
                </a:cubicBezTo>
                <a:cubicBezTo>
                  <a:pt x="1329266" y="2245783"/>
                  <a:pt x="1236133" y="2302933"/>
                  <a:pt x="1413933" y="2362200"/>
                </a:cubicBezTo>
                <a:cubicBezTo>
                  <a:pt x="1591733" y="2421467"/>
                  <a:pt x="2099733" y="2470150"/>
                  <a:pt x="2277533" y="2489200"/>
                </a:cubicBezTo>
                <a:cubicBezTo>
                  <a:pt x="2455333" y="2508250"/>
                  <a:pt x="2468033" y="2492375"/>
                  <a:pt x="2480733" y="247650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8" idx="5"/>
            <a:endCxn id="22" idx="0"/>
          </p:cNvCxnSpPr>
          <p:nvPr/>
        </p:nvCxnSpPr>
        <p:spPr>
          <a:xfrm flipH="1">
            <a:off x="4076700" y="5054600"/>
            <a:ext cx="12701" cy="35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5"/>
            <a:endCxn id="21" idx="2"/>
          </p:cNvCxnSpPr>
          <p:nvPr/>
        </p:nvCxnSpPr>
        <p:spPr>
          <a:xfrm flipH="1" flipV="1">
            <a:off x="4076700" y="4560332"/>
            <a:ext cx="12701" cy="494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New City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541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Old City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City Sections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95800" y="4114800"/>
            <a:ext cx="685800" cy="6096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Taksim</a:t>
            </a:r>
            <a:r>
              <a:rPr lang="en-US" sz="1200" b="1" dirty="0" smtClean="0"/>
              <a:t> + </a:t>
            </a:r>
            <a:r>
              <a:rPr lang="en-US" sz="1200" b="1" dirty="0" err="1" smtClean="0"/>
              <a:t>Istiklal</a:t>
            </a:r>
            <a:endParaRPr lang="en-US" sz="1200" b="1" dirty="0"/>
          </a:p>
        </p:txBody>
      </p:sp>
      <p:sp>
        <p:nvSpPr>
          <p:cNvPr id="27" name="Rectangle 26"/>
          <p:cNvSpPr/>
          <p:nvPr/>
        </p:nvSpPr>
        <p:spPr>
          <a:xfrm>
            <a:off x="3505200" y="5867400"/>
            <a:ext cx="914400" cy="3810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SultanAhmet</a:t>
            </a:r>
            <a:endParaRPr lang="en-US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4876800" y="3276600"/>
            <a:ext cx="685800" cy="6096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Nisantasi</a:t>
            </a: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6248400" y="3276600"/>
            <a:ext cx="685800" cy="6096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Ortakoy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 rot="18313425">
            <a:off x="7142170" y="1968216"/>
            <a:ext cx="685800" cy="3048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Bebek</a:t>
            </a:r>
            <a:endParaRPr lang="en-US" sz="1200" b="1" dirty="0"/>
          </a:p>
        </p:txBody>
      </p:sp>
      <p:sp>
        <p:nvSpPr>
          <p:cNvPr id="31" name="Rectangle 30"/>
          <p:cNvSpPr/>
          <p:nvPr/>
        </p:nvSpPr>
        <p:spPr>
          <a:xfrm>
            <a:off x="76200" y="457200"/>
            <a:ext cx="228600" cy="2286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4572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Recommended Areas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62000"/>
            <a:ext cx="16002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SultanAhmet</a:t>
            </a:r>
            <a:endParaRPr lang="en-US" sz="900" b="1" dirty="0"/>
          </a:p>
          <a:p>
            <a:pPr>
              <a:buFontTx/>
              <a:buChar char="-"/>
            </a:pPr>
            <a:r>
              <a:rPr lang="en-US" sz="900" dirty="0" smtClean="0"/>
              <a:t>Old city, with historical sites such as blue mosque, </a:t>
            </a:r>
            <a:r>
              <a:rPr lang="en-US" sz="900" dirty="0" err="1" smtClean="0"/>
              <a:t>hagia</a:t>
            </a:r>
            <a:r>
              <a:rPr lang="en-US" sz="900" dirty="0" smtClean="0"/>
              <a:t> </a:t>
            </a:r>
            <a:r>
              <a:rPr lang="en-US" sz="900" dirty="0" err="1" smtClean="0"/>
              <a:t>sofya</a:t>
            </a:r>
            <a:r>
              <a:rPr lang="en-US" sz="900" dirty="0" smtClean="0"/>
              <a:t>, </a:t>
            </a:r>
            <a:r>
              <a:rPr lang="en-US" sz="900" dirty="0" err="1" smtClean="0"/>
              <a:t>topkapi</a:t>
            </a:r>
            <a:r>
              <a:rPr lang="en-US" sz="900" dirty="0" smtClean="0"/>
              <a:t> palace and the must see Grand Bazaar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r>
              <a:rPr lang="en-US" sz="900" b="1" dirty="0" err="1" smtClean="0"/>
              <a:t>Taksim</a:t>
            </a:r>
            <a:r>
              <a:rPr lang="en-US" sz="900" b="1" dirty="0" smtClean="0"/>
              <a:t> &amp; </a:t>
            </a:r>
            <a:r>
              <a:rPr lang="en-US" sz="900" b="1" dirty="0" err="1" smtClean="0"/>
              <a:t>Istiklal</a:t>
            </a:r>
            <a:endParaRPr lang="en-US" sz="900" b="1" dirty="0" smtClean="0"/>
          </a:p>
          <a:p>
            <a:pPr>
              <a:buFontTx/>
              <a:buChar char="-"/>
            </a:pPr>
            <a:r>
              <a:rPr lang="en-US" sz="900" dirty="0" smtClean="0"/>
              <a:t>The heart of the city, the centre where you will find many shops and restaurants on the famous </a:t>
            </a:r>
            <a:r>
              <a:rPr lang="en-US" sz="900" dirty="0" err="1" smtClean="0"/>
              <a:t>Istiklal</a:t>
            </a:r>
            <a:r>
              <a:rPr lang="en-US" sz="900" dirty="0" smtClean="0"/>
              <a:t> Street.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r>
              <a:rPr lang="en-US" sz="900" b="1" dirty="0" err="1" smtClean="0"/>
              <a:t>Nisantasi</a:t>
            </a:r>
            <a:endParaRPr lang="en-US" sz="900" b="1" dirty="0" smtClean="0"/>
          </a:p>
          <a:p>
            <a:pPr>
              <a:buFontTx/>
              <a:buChar char="-"/>
            </a:pPr>
            <a:r>
              <a:rPr lang="en-US" sz="900" dirty="0" smtClean="0"/>
              <a:t>A very nice, </a:t>
            </a:r>
            <a:r>
              <a:rPr lang="en-US" sz="900" dirty="0" err="1" smtClean="0"/>
              <a:t>upmarket</a:t>
            </a:r>
            <a:r>
              <a:rPr lang="en-US" sz="900" dirty="0" smtClean="0"/>
              <a:t> area with high end brands and European style eateries.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r>
              <a:rPr lang="en-US" sz="900" b="1" dirty="0" err="1" smtClean="0"/>
              <a:t>Ortakoy</a:t>
            </a:r>
            <a:endParaRPr lang="en-US" sz="900" b="1" dirty="0" smtClean="0"/>
          </a:p>
          <a:p>
            <a:pPr>
              <a:buFontTx/>
              <a:buChar char="-"/>
            </a:pPr>
            <a:r>
              <a:rPr lang="en-US" sz="900" dirty="0" err="1" smtClean="0"/>
              <a:t>Ortakoy</a:t>
            </a:r>
            <a:r>
              <a:rPr lang="en-US" sz="900" dirty="0" smtClean="0"/>
              <a:t> is home to the famous </a:t>
            </a:r>
            <a:r>
              <a:rPr lang="en-US" sz="900" dirty="0" err="1" smtClean="0"/>
              <a:t>Ortakoy</a:t>
            </a:r>
            <a:r>
              <a:rPr lang="en-US" sz="900" dirty="0" smtClean="0"/>
              <a:t> mosque which appears on many postcards. You can take a great boat cruise of the </a:t>
            </a:r>
            <a:r>
              <a:rPr lang="en-US" sz="900" dirty="0" err="1" smtClean="0"/>
              <a:t>Bosphorus</a:t>
            </a:r>
            <a:r>
              <a:rPr lang="en-US" sz="900" dirty="0" smtClean="0"/>
              <a:t> from </a:t>
            </a:r>
            <a:r>
              <a:rPr lang="en-US" sz="900" dirty="0" err="1" smtClean="0"/>
              <a:t>Ortakoy</a:t>
            </a:r>
            <a:r>
              <a:rPr lang="en-US" sz="900" dirty="0" smtClean="0"/>
              <a:t>.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r>
              <a:rPr lang="en-US" sz="900" b="1" dirty="0" err="1" smtClean="0"/>
              <a:t>Bebek</a:t>
            </a:r>
            <a:endParaRPr lang="en-US" sz="900" b="1" dirty="0" smtClean="0"/>
          </a:p>
          <a:p>
            <a:pPr>
              <a:buFontTx/>
              <a:buChar char="-"/>
            </a:pPr>
            <a:r>
              <a:rPr lang="en-US" sz="900" dirty="0" smtClean="0"/>
              <a:t>On monopoly, </a:t>
            </a:r>
            <a:r>
              <a:rPr lang="en-US" sz="900" dirty="0" err="1" smtClean="0"/>
              <a:t>Bebek</a:t>
            </a:r>
            <a:r>
              <a:rPr lang="en-US" sz="900" dirty="0" smtClean="0"/>
              <a:t> is the most expensive area in Istanbul thanks to its beautiful views of the water at restaurants and café’s situated right on the </a:t>
            </a:r>
            <a:r>
              <a:rPr lang="en-US" sz="900" dirty="0" err="1" smtClean="0"/>
              <a:t>bosphorus</a:t>
            </a:r>
            <a:r>
              <a:rPr lang="en-US" sz="900" dirty="0" smtClean="0"/>
              <a:t>!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r>
              <a:rPr lang="en-US" sz="900" b="1" dirty="0" err="1" smtClean="0"/>
              <a:t>Etiler</a:t>
            </a:r>
            <a:endParaRPr lang="en-US" sz="900" b="1" dirty="0" smtClean="0"/>
          </a:p>
          <a:p>
            <a:r>
              <a:rPr lang="en-US" sz="900" dirty="0" smtClean="0"/>
              <a:t>- Appears close to </a:t>
            </a:r>
            <a:r>
              <a:rPr lang="en-US" sz="900" dirty="0" err="1" smtClean="0"/>
              <a:t>bebek</a:t>
            </a:r>
            <a:r>
              <a:rPr lang="en-US" sz="900" dirty="0" smtClean="0"/>
              <a:t> but you will need to take a taxi as it is uphill, </a:t>
            </a:r>
            <a:r>
              <a:rPr lang="en-US" sz="900" dirty="0" err="1" smtClean="0"/>
              <a:t>Etiler</a:t>
            </a:r>
            <a:r>
              <a:rPr lang="en-US" sz="900" dirty="0"/>
              <a:t> </a:t>
            </a:r>
            <a:r>
              <a:rPr lang="en-US" sz="900" dirty="0" smtClean="0"/>
              <a:t>has a nice long street with many cafes/restaurants including Casita (Manti) and it is also walking distance from shopping mall , </a:t>
            </a:r>
            <a:r>
              <a:rPr lang="en-US" sz="900" dirty="0" err="1" smtClean="0"/>
              <a:t>Akmerkez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34" name="Rectangle 33"/>
          <p:cNvSpPr/>
          <p:nvPr/>
        </p:nvSpPr>
        <p:spPr>
          <a:xfrm rot="19237988">
            <a:off x="6619303" y="1798283"/>
            <a:ext cx="685800" cy="3048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Etiler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 animBg="1"/>
      <p:bldP spid="21" grpId="0"/>
      <p:bldP spid="22" grpId="0"/>
      <p:bldP spid="24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  <p:bldP spid="31" grpId="0" build="allAtOnce" animBg="1"/>
      <p:bldP spid="3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l="22403" t="22124" r="46753" b="1770"/>
          <a:stretch>
            <a:fillRect/>
          </a:stretch>
        </p:blipFill>
        <p:spPr bwMode="auto">
          <a:xfrm>
            <a:off x="1600200" y="0"/>
            <a:ext cx="7543800" cy="68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6248400" y="3276600"/>
            <a:ext cx="685800" cy="6096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Ortakoy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>
          <a:xfrm rot="18313425">
            <a:off x="7142170" y="1968216"/>
            <a:ext cx="685800" cy="3048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Bebek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 rot="19237988">
            <a:off x="6619303" y="1798283"/>
            <a:ext cx="685800" cy="3048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1200" b="1" dirty="0" err="1" smtClean="0"/>
              <a:t>Etiler</a:t>
            </a:r>
            <a:endParaRPr lang="en-US" sz="1200" b="1" dirty="0"/>
          </a:p>
        </p:txBody>
      </p:sp>
      <p:sp>
        <p:nvSpPr>
          <p:cNvPr id="36" name="Freeform 35"/>
          <p:cNvSpPr/>
          <p:nvPr/>
        </p:nvSpPr>
        <p:spPr>
          <a:xfrm>
            <a:off x="4238625" y="4572000"/>
            <a:ext cx="952500" cy="1524000"/>
          </a:xfrm>
          <a:custGeom>
            <a:avLst/>
            <a:gdLst>
              <a:gd name="connsiteX0" fmla="*/ 0 w 952500"/>
              <a:gd name="connsiteY0" fmla="*/ 1524000 h 1524000"/>
              <a:gd name="connsiteX1" fmla="*/ 400050 w 952500"/>
              <a:gd name="connsiteY1" fmla="*/ 1219200 h 1524000"/>
              <a:gd name="connsiteX2" fmla="*/ 104775 w 952500"/>
              <a:gd name="connsiteY2" fmla="*/ 876300 h 1524000"/>
              <a:gd name="connsiteX3" fmla="*/ 323850 w 952500"/>
              <a:gd name="connsiteY3" fmla="*/ 476250 h 1524000"/>
              <a:gd name="connsiteX4" fmla="*/ 952500 w 9525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" h="1524000">
                <a:moveTo>
                  <a:pt x="0" y="1524000"/>
                </a:moveTo>
                <a:cubicBezTo>
                  <a:pt x="191294" y="1425575"/>
                  <a:pt x="382588" y="1327150"/>
                  <a:pt x="400050" y="1219200"/>
                </a:cubicBezTo>
                <a:cubicBezTo>
                  <a:pt x="417512" y="1111250"/>
                  <a:pt x="117475" y="1000125"/>
                  <a:pt x="104775" y="876300"/>
                </a:cubicBezTo>
                <a:cubicBezTo>
                  <a:pt x="92075" y="752475"/>
                  <a:pt x="182563" y="622300"/>
                  <a:pt x="323850" y="476250"/>
                </a:cubicBezTo>
                <a:cubicBezTo>
                  <a:pt x="465137" y="330200"/>
                  <a:pt x="708818" y="165100"/>
                  <a:pt x="952500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52400" y="762000"/>
            <a:ext cx="304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542925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Over ground train</a:t>
            </a:r>
            <a:endParaRPr lang="en-US" sz="1100" dirty="0"/>
          </a:p>
        </p:txBody>
      </p:sp>
      <p:sp>
        <p:nvSpPr>
          <p:cNvPr id="40" name="Oval 39"/>
          <p:cNvSpPr/>
          <p:nvPr/>
        </p:nvSpPr>
        <p:spPr>
          <a:xfrm>
            <a:off x="5105400" y="44958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953000" y="4691390"/>
            <a:ext cx="762000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Kabatas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>
            <a:stCxn id="40" idx="1"/>
          </p:cNvCxnSpPr>
          <p:nvPr/>
        </p:nvCxnSpPr>
        <p:spPr>
          <a:xfrm flipH="1" flipV="1">
            <a:off x="4953000" y="4343400"/>
            <a:ext cx="174718" cy="1747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876800" y="4267200"/>
            <a:ext cx="152400" cy="15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91000" y="4419600"/>
            <a:ext cx="762000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Taksim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14800" y="60198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86200" y="6172200"/>
            <a:ext cx="990600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SultanAhmet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>
            <a:stCxn id="48" idx="2"/>
            <a:endCxn id="56" idx="6"/>
          </p:cNvCxnSpPr>
          <p:nvPr/>
        </p:nvCxnSpPr>
        <p:spPr>
          <a:xfrm flipH="1">
            <a:off x="3886200" y="6096000"/>
            <a:ext cx="228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33800" y="60198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200400" y="5715000"/>
            <a:ext cx="990600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Beyazit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/>
          <p:cNvCxnSpPr>
            <a:stCxn id="56" idx="2"/>
          </p:cNvCxnSpPr>
          <p:nvPr/>
        </p:nvCxnSpPr>
        <p:spPr>
          <a:xfrm flipH="1">
            <a:off x="3124200" y="6096000"/>
            <a:ext cx="6096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2400" y="3048000"/>
            <a:ext cx="685800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Kabatas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400" y="3746956"/>
            <a:ext cx="685800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Taksim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2286000"/>
            <a:ext cx="68580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Sultan</a:t>
            </a:r>
          </a:p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Ahmet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2400" y="1828800"/>
            <a:ext cx="685800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Beyazit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>
            <a:stCxn id="46" idx="0"/>
            <a:endCxn id="69" idx="4"/>
          </p:cNvCxnSpPr>
          <p:nvPr/>
        </p:nvCxnSpPr>
        <p:spPr>
          <a:xfrm flipV="1">
            <a:off x="4953000" y="3429000"/>
            <a:ext cx="0" cy="8382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876800" y="3276600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038600" y="3276600"/>
            <a:ext cx="838200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Osmanbey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943600" y="2057400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97" idx="7"/>
            <a:endCxn id="72" idx="4"/>
          </p:cNvCxnSpPr>
          <p:nvPr/>
        </p:nvCxnSpPr>
        <p:spPr>
          <a:xfrm flipV="1">
            <a:off x="5978430" y="2209800"/>
            <a:ext cx="41370" cy="28425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52400" y="1143000"/>
            <a:ext cx="304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52400" y="1524000"/>
            <a:ext cx="304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57200" y="9906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Finicular</a:t>
            </a:r>
            <a:endParaRPr lang="en-US" sz="1100" dirty="0"/>
          </a:p>
        </p:txBody>
      </p:sp>
      <p:sp>
        <p:nvSpPr>
          <p:cNvPr id="78" name="TextBox 77"/>
          <p:cNvSpPr txBox="1"/>
          <p:nvPr/>
        </p:nvSpPr>
        <p:spPr>
          <a:xfrm>
            <a:off x="457200" y="13716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Metro</a:t>
            </a:r>
            <a:endParaRPr lang="en-US" sz="1100" dirty="0"/>
          </a:p>
        </p:txBody>
      </p:sp>
      <p:cxnSp>
        <p:nvCxnSpPr>
          <p:cNvPr id="80" name="Straight Connector 79"/>
          <p:cNvCxnSpPr>
            <a:stCxn id="69" idx="0"/>
          </p:cNvCxnSpPr>
          <p:nvPr/>
        </p:nvCxnSpPr>
        <p:spPr>
          <a:xfrm flipV="1">
            <a:off x="4953000" y="3048000"/>
            <a:ext cx="0" cy="2286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876800" y="2971800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91" idx="4"/>
            <a:endCxn id="72" idx="0"/>
          </p:cNvCxnSpPr>
          <p:nvPr/>
        </p:nvCxnSpPr>
        <p:spPr>
          <a:xfrm>
            <a:off x="5791200" y="1676400"/>
            <a:ext cx="228600" cy="3810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715000" y="1524000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029200" y="1981200"/>
            <a:ext cx="838200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Levent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5848348" y="2471741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86" idx="7"/>
            <a:endCxn id="97" idx="3"/>
          </p:cNvCxnSpPr>
          <p:nvPr/>
        </p:nvCxnSpPr>
        <p:spPr>
          <a:xfrm flipV="1">
            <a:off x="5006882" y="2601823"/>
            <a:ext cx="863784" cy="39229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52400" y="5105400"/>
            <a:ext cx="685800" cy="2154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 smtClean="0">
                <a:solidFill>
                  <a:schemeClr val="bg1"/>
                </a:solidFill>
              </a:rPr>
              <a:t>Osmanbey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2400" y="4310390"/>
            <a:ext cx="685800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Levent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3350" y="3975556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Central shopping district</a:t>
            </a:r>
            <a:endParaRPr lang="en-US" sz="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52400" y="20574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Grand Bazaar</a:t>
            </a:r>
            <a:endParaRPr lang="en-US" sz="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52400" y="269920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Hagia</a:t>
            </a:r>
            <a:r>
              <a:rPr lang="en-US" sz="800" dirty="0" smtClean="0"/>
              <a:t> </a:t>
            </a:r>
            <a:r>
              <a:rPr lang="en-US" sz="800" dirty="0" err="1" smtClean="0"/>
              <a:t>Sofya</a:t>
            </a:r>
            <a:r>
              <a:rPr lang="en-US" sz="800" dirty="0" smtClean="0"/>
              <a:t>, Blue Mosque, </a:t>
            </a:r>
            <a:r>
              <a:rPr lang="en-US" sz="800" dirty="0" err="1" smtClean="0"/>
              <a:t>Topkapi</a:t>
            </a:r>
            <a:r>
              <a:rPr lang="en-US" sz="800" dirty="0" smtClean="0"/>
              <a:t> </a:t>
            </a:r>
            <a:r>
              <a:rPr lang="en-US" sz="800" dirty="0" err="1" smtClean="0"/>
              <a:t>Palaca</a:t>
            </a:r>
            <a:endParaRPr lang="en-US" sz="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524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Nothing here – just transfer to </a:t>
            </a:r>
            <a:r>
              <a:rPr lang="en-US" sz="800" dirty="0" err="1" smtClean="0"/>
              <a:t>Taksim</a:t>
            </a:r>
            <a:r>
              <a:rPr lang="en-US" sz="800" dirty="0" smtClean="0"/>
              <a:t> from train to </a:t>
            </a:r>
            <a:r>
              <a:rPr lang="en-US" sz="800" dirty="0" err="1" smtClean="0"/>
              <a:t>finicular</a:t>
            </a:r>
            <a:endParaRPr lang="en-US" sz="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04775" y="458515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Business district but has nice malls (</a:t>
            </a:r>
            <a:r>
              <a:rPr lang="en-US" sz="800" dirty="0" err="1" smtClean="0"/>
              <a:t>Kanyon</a:t>
            </a:r>
            <a:r>
              <a:rPr lang="en-US" sz="800" dirty="0" smtClean="0"/>
              <a:t> and </a:t>
            </a:r>
            <a:r>
              <a:rPr lang="en-US" sz="800" dirty="0" err="1" smtClean="0"/>
              <a:t>Akmerkez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23825" y="531048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Walk down </a:t>
            </a:r>
            <a:r>
              <a:rPr lang="en-US" sz="800" dirty="0" err="1" smtClean="0"/>
              <a:t>Rumeli</a:t>
            </a:r>
            <a:r>
              <a:rPr lang="en-US" sz="800" dirty="0" smtClean="0"/>
              <a:t> </a:t>
            </a:r>
            <a:r>
              <a:rPr lang="en-US" sz="800" dirty="0" err="1" smtClean="0"/>
              <a:t>Caddesi</a:t>
            </a:r>
            <a:r>
              <a:rPr lang="en-US" sz="800" dirty="0" smtClean="0"/>
              <a:t> and you are in </a:t>
            </a:r>
            <a:r>
              <a:rPr lang="en-US" sz="800" dirty="0" err="1" smtClean="0"/>
              <a:t>Nisantasi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animBg="1"/>
      <p:bldP spid="34" grpId="0" build="allAtOnce" animBg="1"/>
      <p:bldP spid="3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(4:3)</PresentationFormat>
  <Paragraphs>55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Boehringer Ingelheim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camcigil</dc:creator>
  <cp:lastModifiedBy>camcigil</cp:lastModifiedBy>
  <cp:revision>13</cp:revision>
  <dcterms:created xsi:type="dcterms:W3CDTF">2012-05-01T10:20:16Z</dcterms:created>
  <dcterms:modified xsi:type="dcterms:W3CDTF">2012-05-01T12:06:39Z</dcterms:modified>
</cp:coreProperties>
</file>